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a7b3901-43c6-4a20-bfe1-276fbd849e6e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9C70D-B7C8-466D-B87C-22D855EF7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45BA-9AC9-4435-A9A0-D822685BA7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7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7575" y="588645"/>
            <a:ext cx="10436225" cy="894715"/>
          </a:xfrm>
        </p:spPr>
        <p:txBody>
          <a:bodyPr>
            <a:normAutofit/>
          </a:bodyPr>
          <a:p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</a:rPr>
              <a:t>动态规划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1924685"/>
            <a:ext cx="10515600" cy="4074795"/>
          </a:xfrm>
        </p:spPr>
        <p:txBody>
          <a:bodyPr/>
          <a:p>
            <a:pPr algn="l"/>
            <a:r>
              <a:rPr lang="en-US" altLang="zh-CN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华文新魏" panose="02010800040101010101" charset="-122"/>
                <a:ea typeface="华文新魏" panose="02010800040101010101" charset="-122"/>
              </a:rPr>
              <a:t>动态规划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Dynamic Programming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）一种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是通过拆分问题，定义问题状态和状态之间的关系，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来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使得问题能够以递推（或者说分治）的方式去解决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的思想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。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</a:endParaRPr>
          </a:p>
          <a:p>
            <a:pPr algn="l"/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</a:endParaRPr>
          </a:p>
          <a:p>
            <a:pPr algn="l"/>
            <a:r>
              <a:rPr lang="zh-CN" altLang="en-US"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华文新魏" panose="02010800040101010101" charset="-122"/>
                <a:ea typeface="华文新魏" panose="02010800040101010101" charset="-122"/>
              </a:rPr>
              <a:t>个人理解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DP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求解问题的思路就是将问题拆分到初始状态（子问题）， 再根据正确合理的递推关系从初始状态计算的更大状态，循环往复， 最后得出所求问题的解。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</a:endParaRPr>
          </a:p>
          <a:p>
            <a:pPr algn="l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前一计算过程的结果可以在以后过程中用到，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DP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显著地减少了求解问题地计算量。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 dir="d"/>
      </p:transition>
    </mc:Choice>
    <mc:Fallback>
      <p:transition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8640" y="3130550"/>
            <a:ext cx="10515600" cy="1325563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7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</a:rPr>
              <a:t>Thanks for listening</a:t>
            </a:r>
            <a:endParaRPr lang="en-US" altLang="zh-CN" sz="7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9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114808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5400">
                <a:solidFill>
                  <a:schemeClr val="accent4"/>
                </a:solidFill>
                <a:effectLst/>
                <a:latin typeface="华文行楷" panose="02010800040101010101" charset="-122"/>
                <a:ea typeface="华文行楷" panose="02010800040101010101" charset="-122"/>
              </a:rPr>
              <a:t>最长上升子序列</a:t>
            </a:r>
            <a:endParaRPr lang="zh-CN" altLang="en-US" sz="5400">
              <a:solidFill>
                <a:schemeClr val="accent4"/>
              </a:solidFill>
              <a:effectLst/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最长上升子序列（Longest Increasing Subsequence,LIS）是一个数列中最长的（非）严格上升的子序列， LIS的求解是DP思想的经典体现。</a:t>
            </a:r>
            <a:endParaRPr lang="zh-CN" altLang="en-US">
              <a:solidFill>
                <a:schemeClr val="accent4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>
              <a:solidFill>
                <a:schemeClr val="accent4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教学内容：</a:t>
            </a:r>
            <a:endParaRPr lang="zh-CN" altLang="en-US">
              <a:solidFill>
                <a:schemeClr val="accent4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1.n ^ 2</a:t>
            </a:r>
            <a:r>
              <a:rPr lang="zh-CN" altLang="en-US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解法</a:t>
            </a:r>
            <a:endParaRPr lang="zh-CN" altLang="en-US">
              <a:solidFill>
                <a:schemeClr val="accent4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en-US" altLang="zh-CN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n * logn</a:t>
            </a:r>
            <a:r>
              <a:rPr lang="zh-CN" altLang="en-US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解法</a:t>
            </a:r>
            <a:endParaRPr lang="zh-CN" altLang="en-US">
              <a:solidFill>
                <a:schemeClr val="accent4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>
                <a:solidFill>
                  <a:schemeClr val="accent4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做两个题</a:t>
            </a:r>
            <a:endParaRPr lang="zh-CN" altLang="en-US">
              <a:solidFill>
                <a:schemeClr val="accent4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7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960755"/>
          </a:xfrm>
        </p:spPr>
        <p:txBody>
          <a:bodyPr/>
          <a:p>
            <a:pPr algn="ctr"/>
            <a:r>
              <a:rPr lang="zh-CN" alt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</a:t>
            </a:r>
            <a:r>
              <a:rPr lang="en-US" altLang="zh-CN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.n ^ 2</a:t>
            </a:r>
            <a:r>
              <a:rPr lang="zh-CN" alt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解法</a:t>
            </a:r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285" y="1031240"/>
            <a:ext cx="11473815" cy="5462270"/>
          </a:xfrm>
        </p:spPr>
        <p:txBody>
          <a:bodyPr>
            <a:normAutofit fontScale="90000" lnSpcReduction="20000"/>
          </a:bodyPr>
          <a:p>
            <a:r>
              <a:rPr lang="en-US" altLang="zh-CN" sz="2400"/>
              <a:t>n ^ 2</a:t>
            </a:r>
            <a:r>
              <a:rPr lang="zh-CN" altLang="en-US" sz="2400"/>
              <a:t>算法</a:t>
            </a:r>
            <a:r>
              <a:rPr lang="zh-CN" sz="2400"/>
              <a:t>求解长度为</a:t>
            </a:r>
            <a:r>
              <a:rPr lang="en-US" altLang="zh-CN" sz="2400"/>
              <a:t>n</a:t>
            </a:r>
            <a:r>
              <a:rPr lang="zh-CN" altLang="en-US" sz="2400"/>
              <a:t>数列的</a:t>
            </a:r>
            <a:r>
              <a:rPr lang="en-US" altLang="zh-CN" sz="2400"/>
              <a:t>LIS</a:t>
            </a:r>
            <a:r>
              <a:rPr lang="zh-CN" altLang="en-US" sz="2400"/>
              <a:t>时， 是通过求前 </a:t>
            </a:r>
            <a:r>
              <a:rPr lang="en-US" altLang="zh-CN" sz="2400"/>
              <a:t>n - 1, n - 2, ......, 2, 1</a:t>
            </a:r>
            <a:r>
              <a:rPr lang="zh-CN" altLang="en-US" sz="2400"/>
              <a:t>个数的</a:t>
            </a:r>
            <a:r>
              <a:rPr lang="en-US" altLang="zh-CN" sz="2400"/>
              <a:t>LIS</a:t>
            </a:r>
            <a:r>
              <a:rPr lang="zh-CN" altLang="en-US" sz="2400"/>
              <a:t>递推完成的。</a:t>
            </a:r>
            <a:endParaRPr lang="zh-CN" altLang="en-US" sz="2400"/>
          </a:p>
          <a:p>
            <a:r>
              <a:rPr lang="zh-CN" altLang="en-US" sz="2400"/>
              <a:t>以</a:t>
            </a:r>
            <a:r>
              <a:rPr lang="en-US" altLang="zh-CN" sz="2400"/>
              <a:t>1</a:t>
            </a:r>
            <a:r>
              <a:rPr lang="zh-CN" altLang="en-US" sz="2400"/>
              <a:t>， </a:t>
            </a:r>
            <a:r>
              <a:rPr lang="en-US" altLang="zh-CN" sz="2400"/>
              <a:t>9</a:t>
            </a:r>
            <a:r>
              <a:rPr lang="zh-CN" altLang="en-US" sz="2400"/>
              <a:t>， </a:t>
            </a:r>
            <a:r>
              <a:rPr lang="en-US" altLang="zh-CN" sz="2400"/>
              <a:t>3</a:t>
            </a:r>
            <a:r>
              <a:rPr lang="zh-CN" altLang="en-US" sz="2400"/>
              <a:t>， </a:t>
            </a:r>
            <a:r>
              <a:rPr lang="en-US" altLang="zh-CN" sz="2400"/>
              <a:t>7</a:t>
            </a:r>
            <a:r>
              <a:rPr lang="zh-CN" altLang="en-US" sz="2400"/>
              <a:t>， </a:t>
            </a:r>
            <a:r>
              <a:rPr lang="en-US" altLang="zh-CN" sz="2400"/>
              <a:t>5</a:t>
            </a:r>
            <a:r>
              <a:rPr lang="zh-CN" altLang="en-US" sz="2400"/>
              <a:t>， </a:t>
            </a:r>
            <a:r>
              <a:rPr lang="en-US" altLang="zh-CN" sz="2400"/>
              <a:t>2</a:t>
            </a:r>
            <a:r>
              <a:rPr lang="zh-CN" altLang="en-US" sz="2400"/>
              <a:t>， </a:t>
            </a:r>
            <a:r>
              <a:rPr lang="en-US" altLang="zh-CN" sz="2400"/>
              <a:t>4</a:t>
            </a:r>
            <a:r>
              <a:rPr lang="zh-CN" altLang="en-US" sz="2400"/>
              <a:t>， </a:t>
            </a:r>
            <a:r>
              <a:rPr lang="en-US" altLang="zh-CN" sz="2400"/>
              <a:t>6</a:t>
            </a:r>
            <a:r>
              <a:rPr lang="zh-CN" altLang="en-US" sz="2400"/>
              <a:t>， </a:t>
            </a:r>
            <a:r>
              <a:rPr lang="en-US" altLang="zh-CN" sz="2400"/>
              <a:t>8</a:t>
            </a:r>
            <a:r>
              <a:rPr lang="zh-CN" altLang="en-US" sz="2400"/>
              <a:t>这个数列为例， 这里用一个</a:t>
            </a:r>
            <a:r>
              <a:rPr lang="en-US" altLang="zh-CN" sz="2400"/>
              <a:t>DP[i]</a:t>
            </a:r>
            <a:r>
              <a:rPr lang="zh-CN" altLang="en-US" sz="2400"/>
              <a:t>数组来表示前</a:t>
            </a:r>
            <a:r>
              <a:rPr lang="en-US" altLang="zh-CN" sz="2400"/>
              <a:t>i</a:t>
            </a:r>
            <a:r>
              <a:rPr lang="zh-CN" altLang="en-US" sz="2400"/>
              <a:t>位数的</a:t>
            </a:r>
            <a:r>
              <a:rPr lang="en-US" altLang="zh-CN" sz="2400"/>
              <a:t>LIS</a:t>
            </a:r>
            <a:r>
              <a:rPr lang="zh-CN" altLang="en-US" sz="2400"/>
              <a:t>长度。</a:t>
            </a:r>
            <a:endParaRPr lang="zh-CN" altLang="en-US" sz="2400"/>
          </a:p>
          <a:p>
            <a:endParaRPr lang="zh-CN" altLang="en-US"/>
          </a:p>
          <a:p>
            <a:r>
              <a:rPr lang="en-US" altLang="zh-CN" sz="2400">
                <a:solidFill>
                  <a:srgbClr val="FF0000"/>
                </a:solidFill>
              </a:rPr>
              <a:t>s[9] = {1, 9, 3, 7, 5, 2, 4, 6};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dp[0]=1;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for(i = </a:t>
            </a:r>
            <a:r>
              <a:rPr lang="en-US" altLang="zh-CN" sz="2400">
                <a:solidFill>
                  <a:srgbClr val="FF0000"/>
                </a:solidFill>
              </a:rPr>
              <a:t>1</a:t>
            </a:r>
            <a:r>
              <a:rPr lang="zh-CN" altLang="en-US" sz="2400">
                <a:solidFill>
                  <a:srgbClr val="FF0000"/>
                </a:solidFill>
              </a:rPr>
              <a:t>;i &lt; </a:t>
            </a:r>
            <a:r>
              <a:rPr lang="en-US" altLang="zh-CN" sz="2400">
                <a:solidFill>
                  <a:srgbClr val="FF0000"/>
                </a:solidFill>
              </a:rPr>
              <a:t>9</a:t>
            </a:r>
            <a:r>
              <a:rPr lang="zh-CN" altLang="en-US" sz="2400">
                <a:solidFill>
                  <a:srgbClr val="FF0000"/>
                </a:solidFill>
              </a:rPr>
              <a:t>;i++){</a:t>
            </a:r>
            <a:r>
              <a:rPr lang="en-US" altLang="zh-CN" sz="2400">
                <a:solidFill>
                  <a:srgbClr val="FF0000"/>
                </a:solidFill>
              </a:rPr>
              <a:t>//</a:t>
            </a:r>
            <a:r>
              <a:rPr lang="zh-CN" altLang="en-US" sz="2400">
                <a:solidFill>
                  <a:srgbClr val="FF0000"/>
                </a:solidFill>
              </a:rPr>
              <a:t>长度从 </a:t>
            </a:r>
            <a:r>
              <a:rPr lang="en-US" altLang="zh-CN" sz="2400">
                <a:solidFill>
                  <a:srgbClr val="FF0000"/>
                </a:solidFill>
              </a:rPr>
              <a:t>2 </a:t>
            </a:r>
            <a:r>
              <a:rPr lang="zh-CN" altLang="en-US" sz="2400">
                <a:solidFill>
                  <a:srgbClr val="FF0000"/>
                </a:solidFill>
              </a:rPr>
              <a:t>开始计算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    dp[i] = 1;//初始化为1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    for(j = 0;j &lt; i;j++){</a:t>
            </a:r>
            <a:r>
              <a:rPr lang="en-US" altLang="zh-CN" sz="2400">
                <a:solidFill>
                  <a:srgbClr val="FF0000"/>
                </a:solidFill>
              </a:rPr>
              <a:t>//</a:t>
            </a:r>
            <a:r>
              <a:rPr lang="zh-CN" altLang="en-US" sz="2400">
                <a:solidFill>
                  <a:srgbClr val="FF0000"/>
                </a:solidFill>
              </a:rPr>
              <a:t>枚举前 </a:t>
            </a:r>
            <a:r>
              <a:rPr lang="en-US" altLang="zh-CN" sz="2400">
                <a:solidFill>
                  <a:srgbClr val="FF0000"/>
                </a:solidFill>
              </a:rPr>
              <a:t>i - 1 </a:t>
            </a:r>
            <a:r>
              <a:rPr lang="zh-CN" altLang="en-US" sz="2400">
                <a:solidFill>
                  <a:srgbClr val="FF0000"/>
                </a:solidFill>
              </a:rPr>
              <a:t>个数来</a:t>
            </a:r>
            <a:r>
              <a:rPr lang="zh-CN" sz="2400">
                <a:solidFill>
                  <a:srgbClr val="FF0000"/>
                </a:solidFill>
              </a:rPr>
              <a:t>寻找</a:t>
            </a:r>
            <a:r>
              <a:rPr lang="en-US" sz="2400">
                <a:solidFill>
                  <a:srgbClr val="FF0000"/>
                </a:solidFill>
              </a:rPr>
              <a:t>dp[i]</a:t>
            </a:r>
            <a:r>
              <a:rPr lang="zh-CN" altLang="en-US" sz="2400">
                <a:solidFill>
                  <a:srgbClr val="FF0000"/>
                </a:solidFill>
              </a:rPr>
              <a:t>的最大值</a:t>
            </a:r>
            <a:endParaRPr 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        if(s[j] &lt; s[i])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            dp[i] = max(dp[i], dp[j] + 1);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    }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    ans = max(ans, dp[i]);//每一轮外层循环都得到一个长度ans取最大值</a:t>
            </a:r>
            <a:endParaRPr lang="zh-CN" altLang="en-US" sz="240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}</a:t>
            </a:r>
            <a:endParaRPr lang="zh-CN" altLang="en-US" sz="2400">
              <a:solidFill>
                <a:srgbClr val="FF0000"/>
              </a:solidFill>
            </a:endParaRPr>
          </a:p>
          <a:p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9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7005"/>
            <a:ext cx="10515600" cy="85217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路径标记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28040"/>
            <a:ext cx="10515600" cy="1391920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如果要输出</a:t>
            </a:r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LIS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 需要使用一个</a:t>
            </a:r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pre[i]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数组来记录第 </a:t>
            </a:r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 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个数字的</a:t>
            </a:r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前置</a:t>
            </a:r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数字的下标，在每次</a:t>
            </a:r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dp[i] + 1 &gt; dp[i]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的时候将</a:t>
            </a:r>
            <a:r>
              <a:rPr lang="en-US" altLang="zh-CN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pre[i] = j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即可。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6490" y="2023110"/>
            <a:ext cx="1016444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struct LIS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int s, pre, dp = 1;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}arr[20];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for(i = 0;i &lt; 20;i++){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maxx = 0, pos;//pos用来记录最长递增子序列的末尾数字下标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for(j = 0;j &lt; i;j++){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if(arr[j].s &lt; arr[i].s &amp;&amp; arr[j].dp + 1 &gt; arr[i].dp){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arr[i].dp = arr[j] + 1;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arr[i].pre = j;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if(maxx &lt; arr[i].dp){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    maxx = arr[i].dp;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    pos =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i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;//更新pos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9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5270"/>
            <a:ext cx="10515600" cy="842645"/>
          </a:xfrm>
        </p:spPr>
        <p:txBody>
          <a:bodyPr/>
          <a:p>
            <a:pPr algn="ctr"/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二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.n * logn</a:t>
            </a:r>
            <a:endParaRPr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6205"/>
            <a:ext cx="10515600" cy="447484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初始时DP[1] = s[1]， 从i = 2时遍历原数列， 将每个遍历的数与DP数列的末尾进行比较， 如果大于末尾， 则把DP数列长度提1将s[i]放在DP数列的最后， 如果小于末尾那么替换掉DP数列中比s[i]大的第一个数。</a:t>
            </a:r>
            <a:endParaRPr lang="zh-CN" altLang="en-US">
              <a:solidFill>
                <a:srgbClr val="FFFF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rgbClr val="FFFF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结束后DP数列的长度就是LIS的长度。</a:t>
            </a:r>
            <a:endParaRPr lang="zh-CN" alt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从LIS的性质出发，要想得到一个更长的上升序列，该序列前面的数必须尽量的小。</a:t>
            </a:r>
            <a:endParaRPr lang="zh-CN" altLang="en-US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对于序列1,5,8,3,6,7来说，当子序列为1,5,8时，遇到3时，序列已经不能继续变长了。但是，我们可以通过替换，使“整个序列”看上去更小，从而有更大的机会去变长。这样，当替换5-3和替换8-6完成后（此时序列为1,3,6），我们可以在序列末尾添加一个7了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5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85470"/>
            <a:ext cx="10515600" cy="559181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solidFill>
                  <a:srgbClr val="20202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dp[1] = s[1];</a:t>
            </a:r>
            <a:endParaRPr lang="zh-CN" altLang="en-US" sz="4400">
              <a:solidFill>
                <a:srgbClr val="20202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400">
                <a:solidFill>
                  <a:srgbClr val="20202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len = 1;</a:t>
            </a:r>
            <a:endParaRPr lang="zh-CN" altLang="en-US" sz="4400">
              <a:solidFill>
                <a:srgbClr val="20202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400">
                <a:solidFill>
                  <a:srgbClr val="20202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for(i = 1;i &lt; 20;i++){</a:t>
            </a:r>
            <a:endParaRPr lang="zh-CN" altLang="en-US" sz="4400">
              <a:solidFill>
                <a:srgbClr val="20202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400">
                <a:solidFill>
                  <a:srgbClr val="20202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if(s[i] &gt; dp[len])</a:t>
            </a:r>
            <a:endParaRPr lang="zh-CN" altLang="en-US" sz="4400">
              <a:solidFill>
                <a:srgbClr val="20202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400">
                <a:solidFill>
                  <a:srgbClr val="20202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dp[++len] = s[i];</a:t>
            </a:r>
            <a:endParaRPr lang="zh-CN" altLang="en-US" sz="4400">
              <a:solidFill>
                <a:srgbClr val="20202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400">
                <a:solidFill>
                  <a:srgbClr val="20202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else *lower_bound(dp + 1, dp + len + 1, s[i]) = s[i];//二分查找比s[i]大的第一个数并替换</a:t>
            </a:r>
            <a:endParaRPr lang="zh-CN" altLang="en-US" sz="4400">
              <a:solidFill>
                <a:srgbClr val="20202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400">
                <a:solidFill>
                  <a:srgbClr val="20202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}//len为LIS的长度</a:t>
            </a:r>
            <a:endParaRPr lang="zh-CN" altLang="en-US">
              <a:solidFill>
                <a:srgbClr val="20202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>
              <a:solidFill>
                <a:srgbClr val="20202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9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6690"/>
            <a:ext cx="10515600" cy="857885"/>
          </a:xfrm>
        </p:spPr>
        <p:txBody>
          <a:bodyPr/>
          <a:p>
            <a:pPr algn="ctr"/>
            <a:r>
              <a:rPr lang="zh-CN" altLang="en-US">
                <a:solidFill>
                  <a:srgbClr val="00B050"/>
                </a:solidFill>
                <a:latin typeface="仿宋" panose="02010609060101010101" charset="-122"/>
                <a:ea typeface="仿宋" panose="02010609060101010101" charset="-122"/>
              </a:rPr>
              <a:t>还是路径标记</a:t>
            </a:r>
            <a:endParaRPr lang="zh-CN" altLang="en-US">
              <a:solidFill>
                <a:srgbClr val="00B050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3650"/>
            <a:ext cx="10515600" cy="4474845"/>
          </a:xfrm>
        </p:spPr>
        <p:txBody>
          <a:bodyPr/>
          <a:p>
            <a:pPr marL="0" indent="0">
              <a:buNone/>
            </a:pPr>
            <a:r>
              <a:rPr 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程序结束后</a:t>
            </a:r>
            <a:r>
              <a:rPr lang="en-US" alt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dp</a:t>
            </a:r>
            <a:r>
              <a:rPr lang="zh-CN" altLang="en-US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数组里不会存下正确的</a:t>
            </a:r>
            <a:r>
              <a:rPr lang="en-US" alt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LIS</a:t>
            </a:r>
            <a:r>
              <a:rPr lang="zh-CN" altLang="en-US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序列， 而是一个每一位存的都是LIS中第i位的最小值</a:t>
            </a:r>
            <a:r>
              <a:rPr lang="en-US" alt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伪</a:t>
            </a:r>
            <a:r>
              <a:rPr lang="en-US" alt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序列。</a:t>
            </a:r>
            <a:endParaRPr lang="zh-CN" altLang="en-US" sz="36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r>
              <a:rPr 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但正确的</a:t>
            </a:r>
            <a:r>
              <a:rPr lang="en-US" alt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LIS</a:t>
            </a:r>
            <a:r>
              <a:rPr lang="zh-CN" altLang="en-US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中的每个数都在对应位置的</a:t>
            </a:r>
            <a:r>
              <a:rPr lang="en-US" alt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dp</a:t>
            </a:r>
            <a:r>
              <a:rPr lang="zh-CN" altLang="en-US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数组中出现过， 所以在构造数组的过程中可以用</a:t>
            </a:r>
            <a:r>
              <a:rPr lang="en-US" alt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pos</a:t>
            </a:r>
            <a:r>
              <a:rPr lang="zh-CN" altLang="en-US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记录原数列中第</a:t>
            </a:r>
            <a:r>
              <a:rPr lang="en-US" alt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i</a:t>
            </a:r>
            <a:r>
              <a:rPr lang="zh-CN" altLang="en-US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个数在</a:t>
            </a:r>
            <a:r>
              <a:rPr lang="en-US" alt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dp</a:t>
            </a:r>
            <a:r>
              <a:rPr lang="zh-CN" altLang="en-US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数组中出现的位置， 这样就可以方便的找出</a:t>
            </a:r>
            <a:r>
              <a:rPr lang="en-US" altLang="zh-CN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LIS</a:t>
            </a:r>
            <a:r>
              <a:rPr lang="zh-CN" altLang="en-US" sz="36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>
              <a:buNone/>
            </a:pPr>
            <a:endParaRPr lang="zh-CN" altLang="en-US" sz="200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9870" y="306070"/>
            <a:ext cx="5407025" cy="6369050"/>
          </a:xfrm>
        </p:spPr>
        <p:txBody>
          <a:bodyPr>
            <a:normAutofit fontScale="75000"/>
          </a:bodyPr>
          <a:p>
            <a:r>
              <a:rPr lang="zh-CN" altLang="en-US">
                <a:solidFill>
                  <a:schemeClr val="bg1"/>
                </a:solidFill>
              </a:rPr>
              <a:t>dp[1] = s[1];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len = 1;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pos[1] = len;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for(i = 2;i &lt;= 20;i++){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if(s[i] &gt; dp[len]){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dp[++len] = s[i];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pos[i] = len;//记录s[i]在dp数组中出现的位置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else{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int m = lower_bound(dp + 1, dp + len + 1, s[i]) - dp;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dp[m] = s[i];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pos[i] = m;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}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}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05525" y="3419475"/>
            <a:ext cx="587057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for(i = 20;i &gt; 0;i--){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    if(!len)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        break;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    if(pos[i] == len &amp;&amp; maxx &gt; a[i]){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        ans[len] = i;//获得正确路径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        len -= 1;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        maxx = a[i];//确保正确性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    }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}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9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2115"/>
            <a:ext cx="10515600" cy="862330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>
                <a:solidFill>
                  <a:schemeClr val="accent4"/>
                </a:solidFill>
                <a:effectLst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三</a:t>
            </a:r>
            <a:r>
              <a:rPr lang="en-US" altLang="zh-CN">
                <a:solidFill>
                  <a:schemeClr val="accent4"/>
                </a:solidFill>
                <a:effectLst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.</a:t>
            </a:r>
            <a:r>
              <a:rPr lang="zh-CN" altLang="en-US">
                <a:solidFill>
                  <a:schemeClr val="accent4"/>
                </a:solidFill>
                <a:effectLst/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做两个题</a:t>
            </a:r>
            <a:endParaRPr lang="zh-CN" altLang="en-US">
              <a:solidFill>
                <a:schemeClr val="accent4"/>
              </a:solidFill>
              <a:effectLst/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FF00"/>
                </a:solidFill>
              </a:rPr>
              <a:t>（被隐藏起来的内容）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FF00"/>
                </a:solidFill>
              </a:rPr>
              <a:t>（和上一行一样）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2288</Words>
  <Application>WPS 演示</Application>
  <PresentationFormat>宽屏</PresentationFormat>
  <Paragraphs>117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华文楷体</vt:lpstr>
      <vt:lpstr>华文新魏</vt:lpstr>
      <vt:lpstr>华文行楷</vt:lpstr>
      <vt:lpstr>楷体</vt:lpstr>
      <vt:lpstr>仿宋</vt:lpstr>
      <vt:lpstr>华文琥珀</vt:lpstr>
      <vt:lpstr>微软雅黑</vt:lpstr>
      <vt:lpstr>Arial Unicode MS</vt:lpstr>
      <vt:lpstr>Franklin Gothic Medium</vt:lpstr>
      <vt:lpstr>Calibri</vt:lpstr>
      <vt:lpstr>Office 主题</vt:lpstr>
      <vt:lpstr>动态规划</vt:lpstr>
      <vt:lpstr>最长上升子序列</vt:lpstr>
      <vt:lpstr>一.n ^ 2解法</vt:lpstr>
      <vt:lpstr>路径标记</vt:lpstr>
      <vt:lpstr>二.n * logn</vt:lpstr>
      <vt:lpstr>PowerPoint 演示文稿</vt:lpstr>
      <vt:lpstr>还是路径标记</vt:lpstr>
      <vt:lpstr>PowerPoint 演示文稿</vt:lpstr>
      <vt:lpstr>三.做两个题</vt:lpstr>
      <vt:lpstr>Thanks for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LXC</dc:creator>
  <cp:lastModifiedBy>熙成</cp:lastModifiedBy>
  <cp:revision>129</cp:revision>
  <dcterms:created xsi:type="dcterms:W3CDTF">2017-08-03T09:01:00Z</dcterms:created>
  <dcterms:modified xsi:type="dcterms:W3CDTF">2018-12-01T13:33:26Z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2052-11.1.0.7989</vt:lpwstr>
  </property>
</Properties>
</file>